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8762" r:id="rId2"/>
    <p:sldId id="8763" r:id="rId3"/>
    <p:sldId id="8764" r:id="rId4"/>
    <p:sldId id="8765" r:id="rId5"/>
    <p:sldId id="8766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0F1B3-E31B-41F4-85B4-E1125F3C2FAF}" v="1" dt="2021-10-05T15:55:47.139"/>
    <p1510:client id="{9E27C16C-2D28-44B2-B45B-8AFA1DB880D9}" v="47" dt="2021-10-05T15:51:2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473B-3B37-47A5-ADAE-17A766D83948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F5A7A-1160-413B-B2A8-BAEA6A0A47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53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67ABC-3590-44AC-A401-1E454A37360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97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9C2D5-E83A-4852-A9B9-D2C2FCE564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5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9C2D5-E83A-4852-A9B9-D2C2FCE564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9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99016" y="1719795"/>
            <a:ext cx="9193968" cy="1129349"/>
          </a:xfrm>
          <a:noFill/>
        </p:spPr>
        <p:txBody>
          <a:bodyPr>
            <a:normAutofit/>
          </a:bodyPr>
          <a:lstStyle>
            <a:lvl1pPr algn="ctr">
              <a:defRPr sz="5400" b="1" i="0">
                <a:solidFill>
                  <a:schemeClr val="accent4"/>
                </a:solidFill>
                <a:effectLst>
                  <a:outerShdw dist="19050" dir="5400000" algn="ctr" rotWithShape="0">
                    <a:schemeClr val="bg2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23344" y="3212816"/>
            <a:ext cx="7145312" cy="891018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2400" b="0" cap="none" spc="0" baseline="0">
                <a:solidFill>
                  <a:schemeClr val="accent5"/>
                </a:solidFill>
                <a:effectLst>
                  <a:outerShdw dist="19050" dir="5400000" algn="ctr" rotWithShape="0">
                    <a:schemeClr val="bg2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2" y="5028185"/>
            <a:ext cx="2301818" cy="6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0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7"/>
          <a:stretch/>
        </p:blipFill>
        <p:spPr>
          <a:xfrm>
            <a:off x="11135400" y="6241764"/>
            <a:ext cx="447000" cy="467724"/>
          </a:xfrm>
          <a:prstGeom prst="rect">
            <a:avLst/>
          </a:prstGeom>
          <a:ln>
            <a:noFill/>
          </a:ln>
          <a:effectLst>
            <a:outerShdw dir="5400000" sx="128000" sy="128000" algn="ctr" rotWithShape="0">
              <a:schemeClr val="bg2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51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61872" y="274639"/>
            <a:ext cx="7374128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61872" y="6356351"/>
            <a:ext cx="2844800" cy="365125"/>
          </a:xfrm>
        </p:spPr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7"/>
          <a:stretch/>
        </p:blipFill>
        <p:spPr>
          <a:xfrm rot="5400000">
            <a:off x="391834" y="3166653"/>
            <a:ext cx="491700" cy="514496"/>
          </a:xfrm>
          <a:prstGeom prst="rect">
            <a:avLst/>
          </a:prstGeom>
          <a:ln>
            <a:noFill/>
          </a:ln>
          <a:effectLst>
            <a:outerShdw dir="5400000" sx="128000" sy="128000" algn="ctr" rotWithShape="0">
              <a:schemeClr val="bg2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86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k, diagram, video o.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pPr/>
              <a:t>05.10.2021</a:t>
            </a:fld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420925" y="5465524"/>
            <a:ext cx="7252784" cy="125595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1525240" y="4748208"/>
            <a:ext cx="9077632" cy="63175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1481050" y="633387"/>
            <a:ext cx="9038861" cy="40809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7"/>
          <a:stretch/>
        </p:blipFill>
        <p:spPr>
          <a:xfrm>
            <a:off x="11180149" y="5900873"/>
            <a:ext cx="609770" cy="638040"/>
          </a:xfrm>
          <a:prstGeom prst="rect">
            <a:avLst/>
          </a:prstGeom>
          <a:ln>
            <a:noFill/>
          </a:ln>
          <a:effectLst>
            <a:outerShdw dir="5400000" sx="128000" sy="128000" algn="ctr" rotWithShape="0">
              <a:schemeClr val="bg2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7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1255" y="4266828"/>
            <a:ext cx="10363200" cy="812193"/>
          </a:xfrm>
        </p:spPr>
        <p:txBody>
          <a:bodyPr anchor="t">
            <a:noAutofit/>
          </a:bodyPr>
          <a:lstStyle>
            <a:lvl1pPr algn="l">
              <a:defRPr sz="4800" b="1" cap="none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9422" y="5081708"/>
            <a:ext cx="10363200" cy="477078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75664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081359"/>
            <a:ext cx="2594864" cy="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4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32281"/>
            <a:ext cx="109728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822452"/>
            <a:ext cx="10972800" cy="4186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nb-NO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chemeClr val="tx2"/>
              </a:buClr>
            </a:pPr>
            <a:r>
              <a:rPr lang="nb-NO" dirty="0"/>
              <a:t>Klikk for å redigere tekststiler i malen</a:t>
            </a:r>
          </a:p>
          <a:p>
            <a:pPr lvl="1">
              <a:buClr>
                <a:schemeClr val="tx2"/>
              </a:buClr>
            </a:pPr>
            <a:r>
              <a:rPr lang="nb-NO" dirty="0"/>
              <a:t>Andre nivå</a:t>
            </a:r>
          </a:p>
          <a:p>
            <a:pPr lvl="2">
              <a:buClr>
                <a:schemeClr val="tx2"/>
              </a:buClr>
            </a:pPr>
            <a:r>
              <a:rPr lang="nb-NO" dirty="0"/>
              <a:t>Tredje nivå</a:t>
            </a:r>
          </a:p>
          <a:p>
            <a:pPr lvl="3">
              <a:buClr>
                <a:schemeClr val="tx2"/>
              </a:buClr>
            </a:pPr>
            <a:r>
              <a:rPr lang="nb-NO" dirty="0"/>
              <a:t>Fjerde nivå</a:t>
            </a:r>
          </a:p>
          <a:p>
            <a:pPr lvl="4">
              <a:buClr>
                <a:schemeClr val="tx2"/>
              </a:buClr>
            </a:pPr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3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ilder i ruten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84043"/>
            <a:ext cx="10972800" cy="787814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accent4"/>
                </a:solidFill>
                <a:effectLst>
                  <a:outerShdw dist="19050" dir="5400000" algn="ctr" rotWithShape="0">
                    <a:schemeClr val="bg2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pPr/>
              <a:t>05.10.2021</a:t>
            </a:fld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 flipH="1">
            <a:off x="3737063" y="1351592"/>
            <a:ext cx="4717876" cy="0"/>
          </a:xfrm>
          <a:prstGeom prst="line">
            <a:avLst/>
          </a:prstGeom>
          <a:ln w="12700" cap="sq" cmpd="sng">
            <a:solidFill>
              <a:srgbClr val="509D59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2235831" y="1375339"/>
            <a:ext cx="3817665" cy="202025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4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42276" y="1378471"/>
            <a:ext cx="3838997" cy="201712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5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6142275" y="3481699"/>
            <a:ext cx="3838997" cy="202025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6" name="Plassholder for bilde 6"/>
          <p:cNvSpPr>
            <a:spLocks noGrp="1"/>
          </p:cNvSpPr>
          <p:nvPr>
            <p:ph type="pic" sz="quarter" idx="15"/>
          </p:nvPr>
        </p:nvSpPr>
        <p:spPr>
          <a:xfrm>
            <a:off x="2235831" y="3481699"/>
            <a:ext cx="3817667" cy="202025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13" y="5895748"/>
            <a:ext cx="1827973" cy="5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548955" y="5471407"/>
            <a:ext cx="8996725" cy="566738"/>
          </a:xfrm>
        </p:spPr>
        <p:txBody>
          <a:bodyPr anchor="b">
            <a:normAutofit/>
          </a:bodyPr>
          <a:lstStyle>
            <a:lvl1pPr algn="ctr">
              <a:defRPr sz="2400" b="1" baseline="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548955" y="1055326"/>
            <a:ext cx="8996725" cy="433141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299352" y="6049249"/>
            <a:ext cx="7495931" cy="50289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47"/>
          <a:stretch/>
        </p:blipFill>
        <p:spPr>
          <a:xfrm>
            <a:off x="5823817" y="287867"/>
            <a:ext cx="447000" cy="467724"/>
          </a:xfrm>
          <a:prstGeom prst="rect">
            <a:avLst/>
          </a:prstGeom>
          <a:ln>
            <a:noFill/>
          </a:ln>
          <a:effectLst>
            <a:outerShdw dir="5400000" sx="128000" sy="128000" algn="ctr" rotWithShape="0">
              <a:schemeClr val="bg2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22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399"/>
          </a:xfrm>
        </p:spPr>
        <p:txBody>
          <a:bodyPr/>
          <a:lstStyle>
            <a:lvl1pPr>
              <a:lnSpc>
                <a:spcPct val="110000"/>
              </a:lnSpc>
              <a:spcBef>
                <a:spcPts val="1224"/>
              </a:spcBef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399"/>
          </a:xfrm>
        </p:spPr>
        <p:txBody>
          <a:bodyPr/>
          <a:lstStyle>
            <a:lvl1pPr>
              <a:lnSpc>
                <a:spcPct val="110000"/>
              </a:lnSpc>
              <a:spcBef>
                <a:spcPts val="1224"/>
              </a:spcBef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55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415518"/>
          </a:xfrm>
        </p:spPr>
        <p:txBody>
          <a:bodyPr anchor="b">
            <a:normAutofit/>
          </a:bodyPr>
          <a:lstStyle>
            <a:lvl1pPr algn="l">
              <a:defRPr sz="26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1"/>
          </a:xfrm>
        </p:spPr>
        <p:txBody>
          <a:bodyPr/>
          <a:lstStyle>
            <a:lvl1pPr>
              <a:defRPr sz="2400">
                <a:solidFill>
                  <a:srgbClr val="4F432F"/>
                </a:solidFill>
              </a:defRPr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688567"/>
            <a:ext cx="4011084" cy="337720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7C1D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26413"/>
            <a:ext cx="2301818" cy="6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09600" y="1467377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rgbClr val="77C1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Legg til overskrift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67377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77C1D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Legg til overskrift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D4B7-F8E5-884B-BADD-2B168AD80489}" type="datetimeFigureOut">
              <a:rPr lang="nb-NO" smtClean="0"/>
              <a:t>05.10.2021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65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40750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860063"/>
            <a:ext cx="10972800" cy="418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tx2"/>
              </a:buClr>
            </a:pPr>
            <a:r>
              <a:rPr lang="nb-NO" dirty="0"/>
              <a:t>Klikk for å redigere tekststiler i malen</a:t>
            </a:r>
          </a:p>
          <a:p>
            <a:pPr lvl="1">
              <a:buSzPct val="100000"/>
              <a:buFont typeface="LucidaGrande" charset="0"/>
            </a:pPr>
            <a:r>
              <a:rPr lang="nb-NO" dirty="0"/>
              <a:t>Andre nivå</a:t>
            </a:r>
          </a:p>
          <a:p>
            <a:pPr lvl="2">
              <a:buSzPct val="100000"/>
              <a:buFont typeface="LucidaGrande" charset="0"/>
            </a:pPr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4EBD4B7-F8E5-884B-BADD-2B168AD80489}" type="datetimeFigureOut">
              <a:rPr lang="nb-NO" smtClean="0"/>
              <a:pPr/>
              <a:t>05.10.2021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9" y="6005685"/>
            <a:ext cx="2165871" cy="7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4"/>
          </a:solidFill>
          <a:effectLst>
            <a:outerShdw dist="19050" dir="5400000" algn="ctr" rotWithShape="0">
              <a:schemeClr val="bg2"/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342000" indent="-342900" algn="l" defTabSz="457200" rtl="0" eaLnBrk="1" latinLnBrk="0" hangingPunct="1">
        <a:lnSpc>
          <a:spcPct val="120000"/>
        </a:lnSpc>
        <a:spcBef>
          <a:spcPts val="1024"/>
        </a:spcBef>
        <a:spcAft>
          <a:spcPts val="0"/>
        </a:spcAft>
        <a:buClr>
          <a:srgbClr val="3B9D69"/>
        </a:buClr>
        <a:buSzPct val="100000"/>
        <a:buFont typeface="Wingdings" charset="2"/>
        <a:buChar char="§"/>
        <a:defRPr lang="nb-NO" sz="2600" kern="1200" dirty="0" smtClean="0">
          <a:solidFill>
            <a:schemeClr val="accent5">
              <a:lumMod val="75000"/>
            </a:schemeClr>
          </a:solidFill>
          <a:effectLst>
            <a:outerShdw dist="19050" dir="5400000" algn="ctr" rotWithShape="0">
              <a:schemeClr val="bg2"/>
            </a:outerShdw>
          </a:effectLst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77C1D2"/>
        </a:buClr>
        <a:buSzTx/>
        <a:buFont typeface="ArialMT" charset="0"/>
        <a:buChar char="–"/>
        <a:tabLst/>
        <a:defRPr lang="nb-NO" sz="2200" kern="1200" dirty="0" smtClean="0">
          <a:solidFill>
            <a:schemeClr val="accent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7C1D2"/>
        </a:buClr>
        <a:buFont typeface="Arial"/>
        <a:buChar char="•"/>
        <a:defRPr lang="nb-NO" sz="1800" kern="1200" dirty="0" smtClean="0">
          <a:solidFill>
            <a:schemeClr val="accent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7C1D2"/>
        </a:buClr>
        <a:buFont typeface="Arial"/>
        <a:buChar char="–"/>
        <a:defRPr lang="nb-NO" sz="1800" kern="1200" dirty="0" smtClean="0">
          <a:solidFill>
            <a:schemeClr val="accent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7C1D2"/>
        </a:buClr>
        <a:buFont typeface="Arial"/>
        <a:buChar char="»"/>
        <a:defRPr lang="nb-NO" sz="1800" kern="1200" dirty="0">
          <a:solidFill>
            <a:schemeClr val="accent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CE0ECB-CC6C-4DBA-91F4-0D5354CA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400" y="-50400"/>
            <a:ext cx="13816800" cy="69084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FFD6D894-6B81-496A-A272-9EF43CA25FE3}"/>
              </a:ext>
            </a:extLst>
          </p:cNvPr>
          <p:cNvSpPr txBox="1">
            <a:spLocks/>
          </p:cNvSpPr>
          <p:nvPr/>
        </p:nvSpPr>
        <p:spPr>
          <a:xfrm>
            <a:off x="441157" y="2466030"/>
            <a:ext cx="11309685" cy="11293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effectLst>
                  <a:outerShdw dist="19050" dir="5400000" algn="ctr" rotWithShape="0">
                    <a:schemeClr val="bg2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Hvorfor KuttMatsvinn Servering er viktig og </a:t>
            </a:r>
            <a:br>
              <a:rPr lang="nb-NO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få hjelp på veien?</a:t>
            </a:r>
            <a:endParaRPr lang="nb-NO" sz="4000" dirty="0">
              <a:solidFill>
                <a:schemeClr val="tx1"/>
              </a:solidFill>
            </a:endParaRPr>
          </a:p>
        </p:txBody>
      </p:sp>
      <p:sp>
        <p:nvSpPr>
          <p:cNvPr id="6" name="TekstSylinder 2">
            <a:extLst>
              <a:ext uri="{FF2B5EF4-FFF2-40B4-BE49-F238E27FC236}">
                <a16:creationId xmlns:a16="http://schemas.microsoft.com/office/drawing/2014/main" id="{AA5FA3C7-D7D6-45D4-B30F-31D31ACEF41F}"/>
              </a:ext>
            </a:extLst>
          </p:cNvPr>
          <p:cNvSpPr txBox="1"/>
          <p:nvPr/>
        </p:nvSpPr>
        <p:spPr>
          <a:xfrm>
            <a:off x="3590306" y="4132614"/>
            <a:ext cx="501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Anne-Grete Haugen, daglig leder i </a:t>
            </a:r>
            <a:r>
              <a:rPr lang="nb-NO" sz="2000" dirty="0" err="1"/>
              <a:t>Matvett</a:t>
            </a:r>
            <a:endParaRPr lang="nb-NO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5214B3-0A6E-41AD-9D2C-4E9F1E29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59" y="5192408"/>
            <a:ext cx="2465883" cy="7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EF022E-0B73-4CF6-B099-9475321E679F}"/>
              </a:ext>
            </a:extLst>
          </p:cNvPr>
          <p:cNvSpPr/>
          <p:nvPr/>
        </p:nvSpPr>
        <p:spPr>
          <a:xfrm>
            <a:off x="0" y="-30634"/>
            <a:ext cx="7178401" cy="6888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254337-5877-46B7-B5A8-E1003BE2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2646000"/>
            <a:ext cx="6640800" cy="1143000"/>
          </a:xfrm>
        </p:spPr>
        <p:txBody>
          <a:bodyPr>
            <a:noAutofit/>
          </a:bodyPr>
          <a:lstStyle/>
          <a:p>
            <a:r>
              <a:rPr lang="nb-NO" dirty="0">
                <a:solidFill>
                  <a:srgbClr val="FFFFFF"/>
                </a:solidFill>
                <a:effectLst/>
              </a:rPr>
              <a:t>Setter matsvinn på menyen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45079E-AD24-4FB4-B5BF-2597B488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401" y="-30634"/>
            <a:ext cx="5013600" cy="683360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5B9426A-AE1F-4EEA-A8B7-78067BB2556A}"/>
              </a:ext>
            </a:extLst>
          </p:cNvPr>
          <p:cNvSpPr txBox="1"/>
          <p:nvPr/>
        </p:nvSpPr>
        <p:spPr>
          <a:xfrm>
            <a:off x="1227286" y="4261621"/>
            <a:ext cx="4723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4F43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Østlandske Storhusholdningsmesse 6. – 7. oktober</a:t>
            </a:r>
          </a:p>
        </p:txBody>
      </p:sp>
    </p:spTree>
    <p:extLst>
      <p:ext uri="{BB962C8B-B14F-4D97-AF65-F5344CB8AC3E}">
        <p14:creationId xmlns:p14="http://schemas.microsoft.com/office/powerpoint/2010/main" val="359959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1AFD875-9237-4107-9FED-08318A93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69" y="1659239"/>
            <a:ext cx="6524563" cy="2997199"/>
          </a:xfrm>
          <a:prstGeom prst="rect">
            <a:avLst/>
          </a:prstGeom>
          <a:ln w="47625">
            <a:solidFill>
              <a:schemeClr val="accent1"/>
            </a:solidFill>
            <a:prstDash val="sysDash"/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9437158-965E-4767-962A-635E32B0B06A}"/>
              </a:ext>
            </a:extLst>
          </p:cNvPr>
          <p:cNvSpPr txBox="1"/>
          <p:nvPr/>
        </p:nvSpPr>
        <p:spPr>
          <a:xfrm>
            <a:off x="3749043" y="5034688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4F432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………….I tillegg til gjester fra: </a:t>
            </a:r>
          </a:p>
        </p:txBody>
      </p:sp>
      <p:pic>
        <p:nvPicPr>
          <p:cNvPr id="7" name="Picture 8" descr="Presse | Natur og Ungdom">
            <a:extLst>
              <a:ext uri="{FF2B5EF4-FFF2-40B4-BE49-F238E27FC236}">
                <a16:creationId xmlns:a16="http://schemas.microsoft.com/office/drawing/2014/main" id="{28595F7F-B5A3-4A6E-A5DA-0763126E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8" y="5789450"/>
            <a:ext cx="1765274" cy="5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ttensi satser globalt og har derfor beskyttet varemerket internasjonalt -  Patentstyret">
            <a:extLst>
              <a:ext uri="{FF2B5EF4-FFF2-40B4-BE49-F238E27FC236}">
                <a16:creationId xmlns:a16="http://schemas.microsoft.com/office/drawing/2014/main" id="{D2917C57-F2F0-4B36-8E88-E89673A7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16" y="5684061"/>
            <a:ext cx="1967973" cy="7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andic Hotels | Bestill opphold nå, gratis ombooking | Scandic Hotels">
            <a:extLst>
              <a:ext uri="{FF2B5EF4-FFF2-40B4-BE49-F238E27FC236}">
                <a16:creationId xmlns:a16="http://schemas.microsoft.com/office/drawing/2014/main" id="{463171A9-7746-4C13-9718-BF7E47F2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9" y="5901898"/>
            <a:ext cx="1665436" cy="3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MA Gruppen – Wikipedia">
            <a:extLst>
              <a:ext uri="{FF2B5EF4-FFF2-40B4-BE49-F238E27FC236}">
                <a16:creationId xmlns:a16="http://schemas.microsoft.com/office/drawing/2014/main" id="{FB786618-4CB0-4A54-BDC5-DC254610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49" y="5771150"/>
            <a:ext cx="1369423" cy="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C795803-85AE-4BE8-8F13-EFE3D58B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504"/>
            <a:ext cx="10972800" cy="1143000"/>
          </a:xfrm>
        </p:spPr>
        <p:txBody>
          <a:bodyPr>
            <a:normAutofit/>
          </a:bodyPr>
          <a:lstStyle/>
          <a:p>
            <a:r>
              <a:rPr lang="nb-NO" sz="4400" dirty="0"/>
              <a:t>Møt aktørene i nettverket på scenen</a:t>
            </a:r>
          </a:p>
        </p:txBody>
      </p:sp>
    </p:spTree>
    <p:extLst>
      <p:ext uri="{BB962C8B-B14F-4D97-AF65-F5344CB8AC3E}">
        <p14:creationId xmlns:p14="http://schemas.microsoft.com/office/powerpoint/2010/main" val="168150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BF6FD-582E-4268-B469-3D1C8D7C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281"/>
            <a:ext cx="10972800" cy="1143000"/>
          </a:xfrm>
        </p:spPr>
        <p:txBody>
          <a:bodyPr/>
          <a:lstStyle/>
          <a:p>
            <a:r>
              <a:rPr lang="nb-NO" dirty="0"/>
              <a:t>Seminar program 6. oktober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6C59410-F151-4E83-A04D-D8C7BAF9462A}"/>
              </a:ext>
            </a:extLst>
          </p:cNvPr>
          <p:cNvGraphicFramePr>
            <a:graphicFrameLocks noGrp="1"/>
          </p:cNvGraphicFramePr>
          <p:nvPr/>
        </p:nvGraphicFramePr>
        <p:xfrm>
          <a:off x="748800" y="1390174"/>
          <a:ext cx="10833600" cy="46116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19121">
                  <a:extLst>
                    <a:ext uri="{9D8B030D-6E8A-4147-A177-3AD203B41FA5}">
                      <a16:colId xmlns:a16="http://schemas.microsoft.com/office/drawing/2014/main" val="4178228843"/>
                    </a:ext>
                  </a:extLst>
                </a:gridCol>
                <a:gridCol w="6003280">
                  <a:extLst>
                    <a:ext uri="{9D8B030D-6E8A-4147-A177-3AD203B41FA5}">
                      <a16:colId xmlns:a16="http://schemas.microsoft.com/office/drawing/2014/main" val="2753561875"/>
                    </a:ext>
                  </a:extLst>
                </a:gridCol>
                <a:gridCol w="3611199">
                  <a:extLst>
                    <a:ext uri="{9D8B030D-6E8A-4147-A177-3AD203B41FA5}">
                      <a16:colId xmlns:a16="http://schemas.microsoft.com/office/drawing/2014/main" val="834559086"/>
                    </a:ext>
                  </a:extLst>
                </a:gridCol>
              </a:tblGrid>
              <a:tr h="768608">
                <a:tc>
                  <a:txBody>
                    <a:bodyPr/>
                    <a:lstStyle/>
                    <a:p>
                      <a:r>
                        <a:rPr lang="nb-NO" dirty="0"/>
                        <a:t>1330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 KuttMatsvinn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Servering er viktig og hvordan kan serveringsaktørene få hjelp på veien?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Innledning ved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Matvett</a:t>
                      </a:r>
                      <a:endParaRPr lang="nb-NO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51326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bærekraftig storhusholdningsmesse fra A-Å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Intervju med messesjefen</a:t>
                      </a:r>
                    </a:p>
                    <a:p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825712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 bør innkjøpskjedene engasjere seg i arbeidet?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Samtale med NHO Reiseliv Innkjøpskjeden</a:t>
                      </a:r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041608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 er verdikjedesamarbeid så viktig for å kutte matsvinn?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Samtale med BAMA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063875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Hva forventer de unge av mat- og serveringsbransjen?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Appell fra Vilde Haugen Gjems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leder Natur og ungdom Hedmarken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525685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Lansering av KuttMatsvinn-spillet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 av nytt spill på scenen med </a:t>
                      </a:r>
                      <a:r>
                        <a:rPr lang="nb-NO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Attensi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6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3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BF6FD-582E-4268-B469-3D1C8D7C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Seminar program 7. oktober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6C59410-F151-4E83-A04D-D8C7BAF94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27825"/>
              </p:ext>
            </p:extLst>
          </p:nvPr>
        </p:nvGraphicFramePr>
        <p:xfrm>
          <a:off x="763200" y="1381681"/>
          <a:ext cx="10728000" cy="46116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2140">
                  <a:extLst>
                    <a:ext uri="{9D8B030D-6E8A-4147-A177-3AD203B41FA5}">
                      <a16:colId xmlns:a16="http://schemas.microsoft.com/office/drawing/2014/main" val="4178228843"/>
                    </a:ext>
                  </a:extLst>
                </a:gridCol>
                <a:gridCol w="5959861">
                  <a:extLst>
                    <a:ext uri="{9D8B030D-6E8A-4147-A177-3AD203B41FA5}">
                      <a16:colId xmlns:a16="http://schemas.microsoft.com/office/drawing/2014/main" val="2753561875"/>
                    </a:ext>
                  </a:extLst>
                </a:gridCol>
                <a:gridCol w="3575999">
                  <a:extLst>
                    <a:ext uri="{9D8B030D-6E8A-4147-A177-3AD203B41FA5}">
                      <a16:colId xmlns:a16="http://schemas.microsoft.com/office/drawing/2014/main" val="834559086"/>
                    </a:ext>
                  </a:extLst>
                </a:gridCol>
              </a:tblGrid>
              <a:tr h="768608">
                <a:tc>
                  <a:txBody>
                    <a:bodyPr/>
                    <a:lstStyle/>
                    <a:p>
                      <a:r>
                        <a:rPr lang="nb-NO" dirty="0"/>
                        <a:t>1330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Hvorfor KuttMatsvinn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Servering er viktig og hvordan kan serveringsaktørene få hjelp på veien?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Innledning ved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Matvett</a:t>
                      </a:r>
                      <a:endParaRPr lang="nb-NO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51326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Gjestene må med for å nå halveringsmålet. Hvordan jobber Scandic med matsvinn?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Intervju med hotelldirektøren på Scandic Hamar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825712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Hvordan påvirke og inspirere fremtidens kokker til best mulig ressursutnyttelse?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Intervju med Norske Kokkers Landsforening (NKL) </a:t>
                      </a:r>
                      <a:r>
                        <a:rPr lang="nb-NO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 ASKO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041608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Hvordan sikre godt samarbeid om donasjon av mat i regionen?</a:t>
                      </a:r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Samtale med Matsentralen Norge og Matsentralen Innlandet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063875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Hvordan sikre god håndtering av matavfallet fra messen?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Samtale med markedssjefen i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Ragn</a:t>
                      </a:r>
                      <a:r>
                        <a:rPr lang="nb-NO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18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Sells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525685"/>
                  </a:ext>
                </a:extLst>
              </a:tr>
              <a:tr h="768608">
                <a:tc>
                  <a:txBody>
                    <a:bodyPr/>
                    <a:lstStyle/>
                    <a:p>
                      <a:r>
                        <a:rPr lang="nb-NO" b="1" dirty="0"/>
                        <a:t>1410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KuttMatsvinn-spillet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Test av spill i plenum og kåring av beste spiller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6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677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 matvett 1.0.2">
  <a:themeElements>
    <a:clrScheme name="Egendefinert 4">
      <a:dk1>
        <a:srgbClr val="4F432F"/>
      </a:dk1>
      <a:lt1>
        <a:srgbClr val="E5F1E5"/>
      </a:lt1>
      <a:dk2>
        <a:srgbClr val="5DAA76"/>
      </a:dk2>
      <a:lt2>
        <a:srgbClr val="FFFFFF"/>
      </a:lt2>
      <a:accent1>
        <a:srgbClr val="7EB685"/>
      </a:accent1>
      <a:accent2>
        <a:srgbClr val="B0E7F3"/>
      </a:accent2>
      <a:accent3>
        <a:srgbClr val="56B952"/>
      </a:accent3>
      <a:accent4>
        <a:srgbClr val="7EB685"/>
      </a:accent4>
      <a:accent5>
        <a:srgbClr val="75664D"/>
      </a:accent5>
      <a:accent6>
        <a:srgbClr val="3B71A2"/>
      </a:accent6>
      <a:hlink>
        <a:srgbClr val="39A4B1"/>
      </a:hlink>
      <a:folHlink>
        <a:srgbClr val="2C7D9E"/>
      </a:folHlink>
    </a:clrScheme>
    <a:fontScheme name="Egendefinert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smal matvett 2.0.2" id="{3DF7A71B-2B38-4F47-8F1D-1466D3A1DBB3}" vid="{34FD483C-717F-B740-84C7-11A5B77B27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254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ArialMT</vt:lpstr>
      <vt:lpstr>Calibri</vt:lpstr>
      <vt:lpstr>LucidaGrande</vt:lpstr>
      <vt:lpstr>Open Sans</vt:lpstr>
      <vt:lpstr>Wingdings</vt:lpstr>
      <vt:lpstr>Presentasjonsmal matvett 1.0.2</vt:lpstr>
      <vt:lpstr>PowerPoint-presentasjon</vt:lpstr>
      <vt:lpstr>Setter matsvinn på menyen</vt:lpstr>
      <vt:lpstr>Møt aktørene i nettverket på scenen</vt:lpstr>
      <vt:lpstr>Seminar program 6. oktober</vt:lpstr>
      <vt:lpstr>Seminar program 7. oktober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Setter matsvinn på menyen</dc:title>
  <dc:creator>Anne-Grete Haugen</dc:creator>
  <cp:lastModifiedBy>Konrad Sel</cp:lastModifiedBy>
  <cp:revision>4</cp:revision>
  <dcterms:created xsi:type="dcterms:W3CDTF">2021-09-29T21:28:15Z</dcterms:created>
  <dcterms:modified xsi:type="dcterms:W3CDTF">2021-10-05T18:51:22Z</dcterms:modified>
</cp:coreProperties>
</file>